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0" r:id="rId17"/>
    <p:sldId id="272" r:id="rId18"/>
    <p:sldId id="274" r:id="rId19"/>
    <p:sldId id="276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ebman" initials="S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24" autoAdjust="0"/>
    <p:restoredTop sz="86420" autoAdjust="0"/>
  </p:normalViewPr>
  <p:slideViewPr>
    <p:cSldViewPr snapToGrid="0">
      <p:cViewPr varScale="1">
        <p:scale>
          <a:sx n="91" d="100"/>
          <a:sy n="91" d="100"/>
        </p:scale>
        <p:origin x="18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4AF8-4DBC-4D52-BC39-DA880392D7D5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6DF9A-4138-4CE9-A2AE-AB941378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s://creativecommons.org/licenses/by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rspective/13987275038/" TargetMode="External"/><Relationship Id="rId4" Type="http://schemas.openxmlformats.org/officeDocument/2006/relationships/hyperlink" Target="https://creativecommons.org/licenses/by-sa/4.0/" TargetMode="External"/><Relationship Id="rId5" Type="http://schemas.openxmlformats.org/officeDocument/2006/relationships/hyperlink" Target="https://www.flickr.com/photos/lalalen/2565923132/" TargetMode="External"/><Relationship Id="rId6" Type="http://schemas.openxmlformats.org/officeDocument/2006/relationships/hyperlink" Target="https://creativecommons.org/licenses/by-nc-nd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s://creativecommons.org/licenses/by/4.0/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s://creativecommons.org/licenses/by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eedictionary.com/advertising" TargetMode="External"/><Relationship Id="rId4" Type="http://schemas.openxmlformats.org/officeDocument/2006/relationships/hyperlink" Target="https://courses.lumenlearning.com/waymakerintromarketingxmasterfall2016/chapter/reading-marketing-in-action/#return-footnote-2296-1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dictionary.com/definition/branding.html" TargetMode="External"/><Relationship Id="rId4" Type="http://schemas.openxmlformats.org/officeDocument/2006/relationships/hyperlink" Target="https://courses.lumenlearning.com/waymakerintromarketingxmasterfall2016/chapter/reading-marketing-in-action/#return-footnote-2296-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azeronly/10147130996/" TargetMode="External"/><Relationship Id="rId4" Type="http://schemas.openxmlformats.org/officeDocument/2006/relationships/hyperlink" Target="https://creativecommons.org/licenses/by-nd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morgan/5517848/" TargetMode="External"/><Relationship Id="rId4" Type="http://schemas.openxmlformats.org/officeDocument/2006/relationships/hyperlink" Target="https://creativecommons.org/licenses/by-nc-nd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text in these slides is taken from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https://courses.lumenlearning.com/waymakerintromarketingxmasterfall2016/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, where it is published under one or more open licenses.</a:t>
            </a:r>
            <a:endParaRPr lang="en-US" b="0" dirty="0">
              <a:effectLst/>
              <a:latin typeface="GillSans Light" panose="020B0402020204020204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All images in these slides are attributed in the notes of the slide on which they appear and licensed as indicated.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GillSans Light" panose="020B0402020204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GillSans Light" panose="020B0402020204020204" pitchFamily="34" charset="0"/>
                <a:ea typeface="+mn-ea"/>
                <a:cs typeface="+mn-cs"/>
              </a:rPr>
              <a:t>Cover Image: No title Authored by: Nicolai Berntsen Located at: https://unsplash.com/photos/F3uyey6ours License: Creative Commons Zero </a:t>
            </a:r>
            <a:endParaRPr lang="en-US" b="0" dirty="0">
              <a:latin typeface="GillSans Light" panose="020B0402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99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Shot of Yelp Review.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Race for the Cure.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Elvert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Barnes.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https://www.flickr.com/photos/perspective/13987275038/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BY-SA: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ShareAlike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Flugtag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(22).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Helen Crook.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https://www.flickr.com/photos/lalalen/2565923132/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CC BY-NC-ND: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NonCommercial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9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1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7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Screen shot of Amazon unicorn recommendations.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02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Marketing?, Marketing Creates Value for Customers.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Lumen Learning.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BY: Attribution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2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http://www.thefreedictionary.com/advertising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↵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3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http://www.businessdictionary.com/definition/branding.html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↵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6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dirty="0"/>
              <a:t> 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Marketing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 doing better than competitors at understanding, creating, delivering, and communicating value to their target customers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creating the best, most innovative product for the lowest price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Sales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a good sales team with the right tools and incentives. </a:t>
            </a:r>
          </a:p>
          <a:p>
            <a:pPr rtl="0" eaLnBrk="1" fontAlgn="auto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Production Concept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 depends on low production costs, highly efficient processes, and mass distribution.</a:t>
            </a:r>
          </a:p>
          <a:p>
            <a:pPr fontAlgn="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71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Lady on a Staircase.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torbakhopper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https://www.flickr.com/photos/gazeronly/10147130996/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IKEA,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Bejing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Authored by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Peter Morgan.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Located at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https://www.flickr.com/photos/pmorgan/5517848/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CC BY-NC-ND: Attribution-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NonCommercial</a:t>
            </a:r>
            <a:r>
              <a:rPr lang="en-US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-</a:t>
            </a:r>
            <a:r>
              <a:rPr lang="en-US" sz="1200" b="1" i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NoDerivatives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5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1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3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0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4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29808-1B04-4B6F-9A1F-669A6E36388E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D5BD-6625-4530-9DC9-239739FF8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aymakerintromarketingxmasterfall2016/chapter/reading-marketing-and-customer-relationships/#footnote-2301-1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ourses.lumenlearning.com/waymakerintromarketingxmasterfall2016/chapter/reading-marketing-in-action/#footnote-2296-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hyperlink" Target="https://courses.lumenlearning.com/waymakerintromarketingxmasterfall2016/chapter/reading-marketing-in-action/#footnote-2296-2" TargetMode="External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/>
          <a:stretch/>
        </p:blipFill>
        <p:spPr>
          <a:xfrm>
            <a:off x="0" y="0"/>
            <a:ext cx="9353297" cy="687711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302852"/>
            <a:ext cx="77724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en-US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is Marketing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5782527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Principles of Marketing</a:t>
            </a:r>
          </a:p>
        </p:txBody>
      </p:sp>
    </p:spTree>
    <p:extLst>
      <p:ext uri="{BB962C8B-B14F-4D97-AF65-F5344CB8AC3E}">
        <p14:creationId xmlns:p14="http://schemas.microsoft.com/office/powerpoint/2010/main" val="14575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Relationship Stage</a:t>
            </a:r>
            <a:r>
              <a:rPr lang="en-US" baseline="0" dirty="0">
                <a:solidFill>
                  <a:schemeClr val="bg1"/>
                </a:solidFill>
              </a:rPr>
              <a:t> and Typical Marketing Activities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 descr="Stage 1: Meeting and Getting Acquainted: &#10;Find desirable target customers, including those likely to deliver a high customer lifetime value&#10;Understand what these customers want&#10;Build awareness and demand for what you offer&#10;Capture new business&#10;&#10;Stage 2: Providing a Satisfying Experience: &#10;Measure and improve customer satisfaction&#10;Track how customers’ needs and wants evolve&#10;Develop customer confidence, trust, and goodwill&#10;Demonstrate and communicate competitive advantage&#10;Monitor and counter competitive forces&#10;&#10;Stage 3: Sustain a Committed Relationship &#10;Convert contacts into loyal repeat customers, rather than one-time customers&#10;Anticipate and respond to evolving needs&#10;Deepen relationships, expand reach of and reliance on what you offer" title="Relationship Stage and Typical Marketing Activiti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723919"/>
              </p:ext>
            </p:extLst>
          </p:nvPr>
        </p:nvGraphicFramePr>
        <p:xfrm>
          <a:off x="0" y="1"/>
          <a:ext cx="9144000" cy="685799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58905">
                  <a:extLst>
                    <a:ext uri="{9D8B030D-6E8A-4147-A177-3AD203B41FA5}">
                      <a16:colId xmlns:a16="http://schemas.microsoft.com/office/drawing/2014/main" xmlns="" val="896593248"/>
                    </a:ext>
                  </a:extLst>
                </a:gridCol>
                <a:gridCol w="6085095">
                  <a:extLst>
                    <a:ext uri="{9D8B030D-6E8A-4147-A177-3AD203B41FA5}">
                      <a16:colId xmlns:a16="http://schemas.microsoft.com/office/drawing/2014/main" xmlns="" val="404491797"/>
                    </a:ext>
                  </a:extLst>
                </a:gridCol>
              </a:tblGrid>
              <a:tr h="740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>
                          <a:effectLst/>
                        </a:rPr>
                        <a:t>Relationship Stage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dirty="0">
                          <a:effectLst/>
                        </a:rPr>
                        <a:t>Typical Marketing Activities</a:t>
                      </a:r>
                      <a:endParaRPr lang="en-US" sz="2000" b="1" i="0" dirty="0">
                        <a:solidFill>
                          <a:srgbClr val="FFFFFF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xmlns="" val="161935932"/>
                  </a:ext>
                </a:extLst>
              </a:tr>
              <a:tr h="18958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>
                          <a:effectLst/>
                        </a:rPr>
                        <a:t>Meeting and Getting Acquainted</a:t>
                      </a:r>
                      <a:endParaRPr lang="en-US" sz="1800" b="0" i="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Find desirable target customers, including those likely to deliver a high customer lifetime value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Understand what these customers want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Build awareness and demand for what you offer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Capture new business</a:t>
                      </a:r>
                      <a:endParaRPr lang="en-US" sz="1800" b="0" i="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xmlns="" val="970584849"/>
                  </a:ext>
                </a:extLst>
              </a:tr>
              <a:tr h="21379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>
                          <a:effectLst/>
                        </a:rPr>
                        <a:t>Providing a Satisfying Experience</a:t>
                      </a:r>
                      <a:endParaRPr lang="en-US" sz="1800" b="0" i="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Measure and improve customer satisfaction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Track how customers’ needs and wants evolve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Develop customer confidence, trust, and goodwill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Demonstrate and communicate competitive advantage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Monitor and counter competitive forces</a:t>
                      </a:r>
                      <a:endParaRPr lang="en-US" sz="1800" b="0" i="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xmlns="" val="2537720981"/>
                  </a:ext>
                </a:extLst>
              </a:tr>
              <a:tr h="20837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>
                          <a:effectLst/>
                        </a:rPr>
                        <a:t>Sustain a Committed Relationship</a:t>
                      </a:r>
                      <a:endParaRPr lang="en-US" sz="1800" b="0" i="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tc>
                  <a:txBody>
                    <a:bodyPr/>
                    <a:lstStyle/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Convert contacts into loyal repeat customers, rather than one-time customers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Anticipate and respond to evolving needs</a:t>
                      </a:r>
                    </a:p>
                    <a:p>
                      <a:pPr marL="285750" indent="-2857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effectLst/>
                        </a:rPr>
                        <a:t>Deepen relationships, expand reach of and reliance on what you offer</a:t>
                      </a:r>
                      <a:endParaRPr lang="en-US" sz="1800" b="0" i="0" dirty="0">
                        <a:solidFill>
                          <a:srgbClr val="222222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28600" marR="228600" marT="57150" marB="57150" anchor="ctr"/>
                </a:tc>
                <a:extLst>
                  <a:ext uri="{0D108BD9-81ED-4DB2-BD59-A6C34878D82A}">
                    <a16:rowId xmlns:a16="http://schemas.microsoft.com/office/drawing/2014/main" xmlns="" val="1194295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91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8"/>
            <a:ext cx="4473179" cy="132556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dirty="0"/>
              <a:t>What is Custome</a:t>
            </a:r>
            <a:r>
              <a:rPr lang="en-US" baseline="0" dirty="0"/>
              <a:t>r Lifetime Value?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825625"/>
            <a:ext cx="409809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Customer lifetime value predicts how much profit the company will make from the customer during his or her lifetime relationship with the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company </a:t>
            </a:r>
            <a:r>
              <a:rPr lang="en-US" baseline="30000" dirty="0" smtClean="0">
                <a:latin typeface="Tahoma" panose="020B0604030504040204" pitchFamily="34" charset="0"/>
                <a:cs typeface="Tahoma" panose="020B0604030504040204" pitchFamily="34" charset="0"/>
                <a:hlinkClick r:id="rId3" tooltip="http://dictionary.cambridge.org/us/dictionary/english/customer-lifetime-value"/>
              </a:rPr>
              <a:t>[</a:t>
            </a:r>
            <a:r>
              <a:rPr lang="en-US" baseline="30000" dirty="0">
                <a:latin typeface="Tahoma" panose="020B0604030504040204" pitchFamily="34" charset="0"/>
                <a:cs typeface="Tahoma" panose="020B0604030504040204" pitchFamily="34" charset="0"/>
                <a:hlinkClick r:id="rId3" tooltip="http://dictionary.cambridge.org/us/dictionary/english/customer-lifetime-value"/>
              </a:rPr>
              <a:t>1]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A woman wearing a cocktail dress and heel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1829" y="755650"/>
            <a:ext cx="3251698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6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latinLnBrk="0" hangingPunct="1"/>
            <a:r>
              <a:rPr lang="en-US" sz="3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How </a:t>
            </a:r>
            <a:r>
              <a:rPr lang="en-US" sz="36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Do Strong Customer Relationships Help </a:t>
            </a:r>
            <a:r>
              <a:rPr lang="en-US" sz="3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 </a:t>
            </a:r>
            <a:r>
              <a:rPr lang="en-US" sz="36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Business</a:t>
            </a:r>
            <a:r>
              <a:rPr lang="en-US" sz="3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?</a:t>
            </a:r>
            <a:endParaRPr lang="en-US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Happy</a:t>
            </a:r>
            <a:r>
              <a:rPr 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customers</a:t>
            </a:r>
          </a:p>
          <a:p>
            <a:pPr marL="342900" indent="-342900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Return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to buy more goods and services</a:t>
            </a:r>
          </a:p>
          <a:p>
            <a:pPr marL="285750" indent="-285750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Help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market the business with positive reviews or word of mouth</a:t>
            </a:r>
          </a:p>
          <a:p>
            <a:pPr marL="285750" indent="-285750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Engage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with the brand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07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Goals of Marketing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5910" y="1825624"/>
            <a:ext cx="3421625" cy="4339201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profit companies: 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ncrease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profits by selling products or services to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customers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118" y="1825625"/>
            <a:ext cx="3216992" cy="4339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>Not 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for profit organizations: </a:t>
            </a:r>
          </a:p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romote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the mission by attracting donors or participants or by raising awareness of an issue or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cause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3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822325"/>
            <a:ext cx="7886700" cy="10033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Difference Between </a:t>
            </a:r>
            <a:br>
              <a:rPr 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Customers </a:t>
            </a:r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3600" dirty="0" smtClean="0">
                <a:latin typeface="Tahoma" panose="020B0604030504040204" pitchFamily="34" charset="0"/>
                <a:cs typeface="Tahoma" panose="020B0604030504040204" pitchFamily="34" charset="0"/>
              </a:rPr>
              <a:t>Consumers</a:t>
            </a:r>
            <a:endParaRPr lang="en-US" sz="3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59742"/>
            <a:ext cx="3886200" cy="1285158"/>
          </a:xfrm>
        </p:spPr>
        <p:txBody>
          <a:bodyPr/>
          <a:lstStyle/>
          <a:p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Customers are the individuals who 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buy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product 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27275"/>
            <a:ext cx="3886200" cy="1819275"/>
          </a:xfrm>
        </p:spPr>
        <p:txBody>
          <a:bodyPr/>
          <a:lstStyle/>
          <a:p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Consumers are the individuals who actually </a:t>
            </a:r>
            <a:r>
              <a:rPr lang="en-US" sz="2400" b="1" dirty="0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product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916680"/>
            <a:ext cx="7886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and the consumer are not always </a:t>
            </a:r>
            <a:r>
              <a:rPr lang="en-US" sz="2400">
                <a:latin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2400" smtClean="0">
                <a:latin typeface="Tahoma" panose="020B0604030504040204" pitchFamily="34" charset="0"/>
                <a:cs typeface="Tahoma" panose="020B0604030504040204" pitchFamily="34" charset="0"/>
              </a:rPr>
              <a:t>same</a:t>
            </a:r>
          </a:p>
          <a:p>
            <a:endParaRPr lang="en-US" sz="2400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Example: A </a:t>
            </a:r>
            <a:r>
              <a:rPr lang="en-US" sz="2400" dirty="0">
                <a:latin typeface="Tahoma" panose="020B0604030504040204" pitchFamily="34" charset="0"/>
                <a:cs typeface="Tahoma" panose="020B0604030504040204" pitchFamily="34" charset="0"/>
              </a:rPr>
              <a:t>food distributor’s customer is the restaurant, not the diner who is the </a:t>
            </a:r>
            <a:r>
              <a:rPr lang="en-US" sz="2400" dirty="0" smtClean="0">
                <a:latin typeface="Tahoma" panose="020B0604030504040204" pitchFamily="34" charset="0"/>
                <a:cs typeface="Tahoma" panose="020B0604030504040204" pitchFamily="34" charset="0"/>
              </a:rPr>
              <a:t>consumer</a:t>
            </a:r>
            <a:endParaRPr lang="en-US" sz="2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79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B2B vs. B2C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B2B or Business to Business companies sell products or services to other </a:t>
            </a:r>
            <a:r>
              <a:rPr lang="en-US" dirty="0" smtClean="0"/>
              <a:t>businesses</a:t>
            </a:r>
          </a:p>
          <a:p>
            <a:r>
              <a:rPr lang="en-US" dirty="0"/>
              <a:t>B2C or Business to Consumer companies sell directly to consumers</a:t>
            </a:r>
          </a:p>
          <a:p>
            <a:endParaRPr lang="en-US" dirty="0"/>
          </a:p>
        </p:txBody>
      </p:sp>
      <p:pic>
        <p:nvPicPr>
          <p:cNvPr id="2050" name="Picture 2" descr="https://s3-us-west-2.amazonaws.com/courses-images-archive-read-only/wp-content/uploads/sites/903/2015/12/23225612/5517848_8123feba03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8" y="3598731"/>
            <a:ext cx="7036484" cy="31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320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Practice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Which type </a:t>
            </a:r>
            <a:r>
              <a:rPr lang="en-US" dirty="0"/>
              <a:t>of business would benefit most from 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elevision  advertisement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rade show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Presentation </a:t>
            </a:r>
            <a:r>
              <a:rPr lang="en-US" dirty="0"/>
              <a:t>at the rotary </a:t>
            </a:r>
            <a:r>
              <a:rPr lang="en-US" dirty="0" smtClean="0"/>
              <a:t>club</a:t>
            </a:r>
            <a:endParaRPr lang="en-US" dirty="0"/>
          </a:p>
          <a:p>
            <a:pPr marL="285750" indent="-285750"/>
            <a:endParaRPr lang="en-US" dirty="0"/>
          </a:p>
          <a:p>
            <a:pPr marL="0" indent="0">
              <a:buNone/>
            </a:pPr>
            <a:r>
              <a:rPr lang="en-US" dirty="0" smtClean="0"/>
              <a:t>a) B2B</a:t>
            </a:r>
            <a:r>
              <a:rPr lang="en-US" dirty="0"/>
              <a:t>		</a:t>
            </a:r>
            <a:r>
              <a:rPr lang="en-US" dirty="0" smtClean="0"/>
              <a:t>b) B2C</a:t>
            </a:r>
            <a:r>
              <a:rPr lang="en-US" dirty="0"/>
              <a:t>		</a:t>
            </a:r>
            <a:r>
              <a:rPr lang="en-US" dirty="0" smtClean="0"/>
              <a:t>c) Dual </a:t>
            </a:r>
            <a:r>
              <a:rPr lang="en-US" dirty="0" smtClean="0"/>
              <a:t>focus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8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5766" t="-42165" r="-73000" b="-36601"/>
          <a:stretch/>
        </p:blipFill>
        <p:spPr>
          <a:xfrm>
            <a:off x="1848993" y="1479871"/>
            <a:ext cx="9144000" cy="62997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does </a:t>
            </a:r>
            <a:r>
              <a:rPr lang="en-US" sz="3600" dirty="0" smtClean="0"/>
              <a:t>Marketing Serve Customers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Marketing can help </a:t>
            </a:r>
            <a:r>
              <a:rPr lang="en-US" dirty="0" smtClean="0"/>
              <a:t>customers find </a:t>
            </a:r>
            <a:r>
              <a:rPr lang="en-US" dirty="0"/>
              <a:t>goods and services that are valuable to </a:t>
            </a:r>
            <a:r>
              <a:rPr lang="en-US" dirty="0" smtClean="0"/>
              <a:t>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0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How </a:t>
            </a:r>
            <a:r>
              <a:rPr lang="en-US" sz="3600" dirty="0" smtClean="0"/>
              <a:t>Does Marketing Serve Society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Marketing helps customers and businesses find each other to make exchanges that benefit them </a:t>
            </a:r>
            <a:r>
              <a:rPr lang="en-US" dirty="0" smtClean="0"/>
              <a:t>both</a:t>
            </a:r>
          </a:p>
          <a:p>
            <a:pPr marL="0" indent="0">
              <a:buNone/>
            </a:pPr>
            <a:r>
              <a:rPr lang="en-US" dirty="0" smtClean="0"/>
              <a:t>Marketing </a:t>
            </a:r>
            <a:r>
              <a:rPr lang="en-US" dirty="0"/>
              <a:t>can spread ideas and </a:t>
            </a:r>
            <a:r>
              <a:rPr lang="en-US" dirty="0" smtClean="0"/>
              <a:t>innovation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751952"/>
            <a:ext cx="7833360" cy="261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dirty="0"/>
              <a:t>What is marketing?</a:t>
            </a:r>
          </a:p>
          <a:p>
            <a:pPr fontAlgn="base"/>
            <a:r>
              <a:rPr lang="en-US" dirty="0"/>
              <a:t>Where do you experience marketing in everyday life?</a:t>
            </a:r>
          </a:p>
          <a:p>
            <a:pPr fontAlgn="base"/>
            <a:r>
              <a:rPr lang="en-US" dirty="0"/>
              <a:t>What are the differences between marketing, branding, advertising, and sales? </a:t>
            </a:r>
          </a:p>
          <a:p>
            <a:pPr fontAlgn="base"/>
            <a:r>
              <a:rPr lang="en-US" dirty="0"/>
              <a:t>What is the marketing concept? How does it differ from the production concept, the product concept,  or the selling concept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7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latinLnBrk="0" hangingPunct="1"/>
            <a:r>
              <a:rPr lang="en-US" sz="3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What is Marketing?</a:t>
            </a:r>
            <a:endParaRPr lang="en-US" dirty="0"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Marketing is a set of activities related to creating, communicating, delivering, and exchanging offerings that have value for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others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72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smtClean="0"/>
              <a:t>More Quick </a:t>
            </a:r>
            <a:r>
              <a:rPr lang="en-US" sz="3600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dirty="0" smtClean="0"/>
              <a:t>What </a:t>
            </a:r>
            <a:r>
              <a:rPr lang="en-US" dirty="0"/>
              <a:t>is the role of marketing in building and managing customer relationships</a:t>
            </a:r>
          </a:p>
          <a:p>
            <a:pPr fontAlgn="base"/>
            <a:r>
              <a:rPr lang="en-US" dirty="0"/>
              <a:t>How do different types of organizations, such as non-profits, consumer product (B2C) firms and business-to-business (B2B) organizations, use marketing?</a:t>
            </a:r>
          </a:p>
          <a:p>
            <a:pPr fontAlgn="base"/>
            <a:r>
              <a:rPr lang="en-US" dirty="0"/>
              <a:t>How does marketing create value for the consumer, the company, and society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58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cs typeface="Tahoma" panose="020B0604030504040204" pitchFamily="34" charset="0"/>
              </a:rPr>
              <a:t>What is the function of marketing?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Marketing brings value to customers, whom the business seeks to identify, satisfy, and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retain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mazon recommendations for you. There are pictures of four books about unicorns and a book about the 50 state quarters.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3866643"/>
            <a:ext cx="83343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7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 eaLnBrk="1" latinLnBrk="0" hangingPunct="1"/>
            <a:r>
              <a:rPr lang="en-US" sz="3600" kern="1200" dirty="0">
                <a:solidFill>
                  <a:srgbClr val="1F1F1D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The Exchange Process</a:t>
            </a:r>
            <a:endParaRPr lang="en-US" dirty="0">
              <a:effectLst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1F1F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dirty="0" smtClean="0">
                <a:solidFill>
                  <a:srgbClr val="1F1F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 </a:t>
            </a:r>
            <a:r>
              <a:rPr lang="en-US" dirty="0">
                <a:solidFill>
                  <a:srgbClr val="1F1F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act of obtaining a desired object from someone by offering something of value in </a:t>
            </a:r>
            <a:r>
              <a:rPr lang="en-US" dirty="0" smtClean="0">
                <a:solidFill>
                  <a:srgbClr val="1F1F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return</a:t>
            </a:r>
            <a:endParaRPr lang="en-US" dirty="0">
              <a:solidFill>
                <a:srgbClr val="1F1F1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Customer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(or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buyer)</a:t>
            </a:r>
          </a:p>
          <a:p>
            <a:pPr marL="285750" indent="-285750" fontAlgn="base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Product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Provider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(or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seller)</a:t>
            </a:r>
          </a:p>
          <a:p>
            <a:pPr marL="285750" indent="-285750" fontAlgn="base"/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Transaction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8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The Role of Marketing</a:t>
            </a:r>
          </a:p>
        </p:txBody>
      </p:sp>
      <p:pic>
        <p:nvPicPr>
          <p:cNvPr id="1026" name="Picture 2" descr="Title: The Role of Marketing. Identify customers: understand customer wants and needs; identify who to target and how to reach them. Satisfy customers: Make the right product or service available to the right people at the right time. Retain customers: give customers a reason to keep coming back; find new opportunities to win their busines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0"/>
            <a:ext cx="7943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2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fontAlgn="base" latinLnBrk="0" hangingPunct="1"/>
            <a:r>
              <a:rPr lang="en-US" sz="3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Marketing vs. </a:t>
            </a:r>
            <a:r>
              <a:rPr lang="en-US" sz="3600" kern="120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Advertising</a:t>
            </a:r>
            <a:endParaRPr lang="en-US" dirty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Advertising uses paid notices in different forms of media to draw public attention to a company, product, or message, usually for the purpose of selling products or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services </a:t>
            </a:r>
            <a:r>
              <a:rPr lang="en-US" u="sng" baseline="30000" dirty="0" smtClean="0">
                <a:latin typeface="Tahoma" panose="020B0604030504040204" pitchFamily="34" charset="0"/>
                <a:cs typeface="Tahoma" panose="020B0604030504040204" pitchFamily="34" charset="0"/>
                <a:hlinkClick r:id="rId3" tooltip="http://www.thefreedictionary.com/advertising"/>
              </a:rPr>
              <a:t>[</a:t>
            </a:r>
            <a:r>
              <a:rPr lang="en-US" u="sng" baseline="30000" dirty="0">
                <a:latin typeface="Tahoma" panose="020B0604030504040204" pitchFamily="34" charset="0"/>
                <a:cs typeface="Tahoma" panose="020B0604030504040204" pitchFamily="34" charset="0"/>
                <a:hlinkClick r:id="rId3" tooltip="http://www.thefreedictionary.com/advertising"/>
              </a:rPr>
              <a:t>1]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Advertising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is one of many tools marketers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use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474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Marketing vs. Branding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Branding is the process of “creating a unique name and image for a product in the consumer’s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mind”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u="sng" baseline="30000" dirty="0">
                <a:latin typeface="Tahoma" panose="020B0604030504040204" pitchFamily="34" charset="0"/>
                <a:cs typeface="Tahoma" panose="020B0604030504040204" pitchFamily="34" charset="0"/>
                <a:hlinkClick r:id="rId4" tooltip="http://www.businessdictionary.com/definition/branding.html)"/>
              </a:rPr>
              <a:t>[2]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Marketing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builds brands, and branding is an important strategic consideration in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marketing, but marketing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is broader than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branding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36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 eaLnBrk="1" fontAlgn="base" latinLnBrk="0" hangingPunct="1"/>
            <a:r>
              <a:rPr lang="en-US" sz="3600" kern="12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Marketing vs. Sales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Sales is the process of actually selling products or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services </a:t>
            </a:r>
          </a:p>
          <a:p>
            <a:pPr marL="0" indent="0">
              <a:buNone/>
            </a:pP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Effective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marketing aligns well with the sales process and leads to increased sales,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but </a:t>
            </a:r>
            <a:r>
              <a:rPr lang="en-US" dirty="0">
                <a:latin typeface="Tahoma" panose="020B0604030504040204" pitchFamily="34" charset="0"/>
                <a:cs typeface="Tahoma" panose="020B0604030504040204" pitchFamily="34" charset="0"/>
              </a:rPr>
              <a:t>there is more to marketing than just supporting </a:t>
            </a:r>
            <a:r>
              <a:rPr lang="en-US" dirty="0" smtClean="0">
                <a:latin typeface="Tahoma" panose="020B0604030504040204" pitchFamily="34" charset="0"/>
                <a:cs typeface="Tahoma" panose="020B0604030504040204" pitchFamily="34" charset="0"/>
              </a:rPr>
              <a:t>sales</a:t>
            </a:r>
            <a:endParaRPr lang="en-US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2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Company Orientations</a:t>
            </a:r>
          </a:p>
        </p:txBody>
      </p:sp>
      <p:graphicFrame>
        <p:nvGraphicFramePr>
          <p:cNvPr id="9" name="Content Placeholder 8" descr=" &#10;The Marketing Concept&#10;Success depends on doing better than competitors at understanding, creating, delivering, and communicating value to their target customers&#10;The Product Concept&#10;Success depends on creating the best, most innovative product for the lowest price&#10;The Sales Concept&#10;Success depends on a good sales team with the right tools and incentives. &#10;The Production Concept&#10;Success depends on low production costs, highly efficient processes, and mass distribution.&#10;" title="Company Orientation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52951"/>
              </p:ext>
            </p:extLst>
          </p:nvPr>
        </p:nvGraphicFramePr>
        <p:xfrm>
          <a:off x="628650" y="1473932"/>
          <a:ext cx="7886700" cy="530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2070368957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2702393525"/>
                    </a:ext>
                  </a:extLst>
                </a:gridCol>
              </a:tblGrid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The Marketing Concept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Success depends on doing better than competitors at understanding, creating, delivering, and communicating value to their target customers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10196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 Product Concept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Success depends on creating the best, most innovative product for the lowest price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2979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 Sales Concept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Success depends on a good sales team with the right tools and incentives.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47512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The Production Concept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Success depends on low production costs, highly efficient processes, and mass distribution.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9958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24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818</Words>
  <Application>Microsoft Macintosh PowerPoint</Application>
  <PresentationFormat>On-screen Show (4:3)</PresentationFormat>
  <Paragraphs>135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GillSans Light</vt:lpstr>
      <vt:lpstr>Tahoma</vt:lpstr>
      <vt:lpstr>Arial</vt:lpstr>
      <vt:lpstr>Office Theme</vt:lpstr>
      <vt:lpstr>What is Marketing</vt:lpstr>
      <vt:lpstr>What is Marketing?</vt:lpstr>
      <vt:lpstr>What is the function of marketing?</vt:lpstr>
      <vt:lpstr>The Exchange Process</vt:lpstr>
      <vt:lpstr>The Role of Marketing</vt:lpstr>
      <vt:lpstr>Marketing vs. Advertising</vt:lpstr>
      <vt:lpstr>Marketing vs. Branding</vt:lpstr>
      <vt:lpstr>Marketing vs. Sales</vt:lpstr>
      <vt:lpstr>Company Orientations</vt:lpstr>
      <vt:lpstr>Relationship Stage and Typical Marketing Activities</vt:lpstr>
      <vt:lpstr>What is Customer Lifetime Value?</vt:lpstr>
      <vt:lpstr>How Do Strong Customer Relationships Help a Business?</vt:lpstr>
      <vt:lpstr>Goals of Marketing </vt:lpstr>
      <vt:lpstr>Difference Between  Customers and Consumers</vt:lpstr>
      <vt:lpstr>B2B vs. B2C</vt:lpstr>
      <vt:lpstr>Practice Question</vt:lpstr>
      <vt:lpstr>How does Marketing Serve Customers?</vt:lpstr>
      <vt:lpstr>How Does Marketing Serve Society?</vt:lpstr>
      <vt:lpstr>Quick Review</vt:lpstr>
      <vt:lpstr>More Quick Review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Liebman</dc:creator>
  <cp:lastModifiedBy>Jessica Hanson</cp:lastModifiedBy>
  <cp:revision>40</cp:revision>
  <dcterms:created xsi:type="dcterms:W3CDTF">2017-01-24T14:54:50Z</dcterms:created>
  <dcterms:modified xsi:type="dcterms:W3CDTF">2017-05-02T17:51:13Z</dcterms:modified>
</cp:coreProperties>
</file>